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336" r:id="rId3"/>
    <p:sldId id="369" r:id="rId4"/>
    <p:sldId id="358" r:id="rId5"/>
    <p:sldId id="370" r:id="rId6"/>
    <p:sldId id="350" r:id="rId7"/>
    <p:sldId id="351" r:id="rId8"/>
    <p:sldId id="376" r:id="rId9"/>
    <p:sldId id="377" r:id="rId10"/>
    <p:sldId id="354" r:id="rId11"/>
    <p:sldId id="357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80FBB-D2B9-4E56-A52D-C41E193301AA}" type="datetimeFigureOut">
              <a:rPr lang="es-MX" smtClean="0"/>
              <a:pPr/>
              <a:t>16/11/2014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16388-C86F-4A4D-A5DD-33066ED82292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25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9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10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893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119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579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72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46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6388-C86F-4A4D-A5DD-33066ED82292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0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85C2FF"/>
            </a:gs>
            <a:gs pos="32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E2AE-9EC3-439F-BD65-039FD5D7E103}" type="datetimeFigureOut">
              <a:rPr lang="es-MX" smtClean="0"/>
              <a:pPr/>
              <a:t>16/11/2014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1A15-59DA-4E50-B743-A258DB2945CF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youtube.com/watch?v=s7zWqWfdp4U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7zWqWfdp4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H4 Sport en </a:t>
            </a:r>
            <a:r>
              <a:rPr lang="en-US" dirty="0" err="1" smtClean="0"/>
              <a:t>verkeer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VWO 4</a:t>
            </a:r>
            <a:endParaRPr lang="en-US" dirty="0" smtClean="0"/>
          </a:p>
        </p:txBody>
      </p:sp>
      <p:pic>
        <p:nvPicPr>
          <p:cNvPr id="4" name="Picture 3" descr="Zwijsen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266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Pract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Ringtrekken</a:t>
            </a:r>
            <a:r>
              <a:rPr lang="en-US" dirty="0" smtClean="0"/>
              <a:t> met </a:t>
            </a:r>
            <a:r>
              <a:rPr lang="en-US" dirty="0" err="1" smtClean="0"/>
              <a:t>Krachtmeters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Is de </a:t>
            </a:r>
            <a:r>
              <a:rPr lang="en-US" b="1" dirty="0" err="1" smtClean="0"/>
              <a:t>nettokracht</a:t>
            </a:r>
            <a:r>
              <a:rPr lang="en-US" b="1" dirty="0" smtClean="0"/>
              <a:t> </a:t>
            </a:r>
            <a:r>
              <a:rPr lang="en-US" b="1" dirty="0" err="1" smtClean="0"/>
              <a:t>ook</a:t>
            </a:r>
            <a:r>
              <a:rPr lang="en-US" b="1" dirty="0" smtClean="0"/>
              <a:t> op </a:t>
            </a:r>
            <a:r>
              <a:rPr lang="en-US" b="1" dirty="0" err="1" smtClean="0"/>
              <a:t>papier</a:t>
            </a:r>
            <a:r>
              <a:rPr lang="en-US" b="1" dirty="0" smtClean="0"/>
              <a:t> </a:t>
            </a:r>
            <a:r>
              <a:rPr lang="en-US" b="1" dirty="0" err="1" smtClean="0"/>
              <a:t>nul</a:t>
            </a:r>
            <a:r>
              <a:rPr lang="en-US" b="1" dirty="0" smtClean="0"/>
              <a:t> </a:t>
            </a:r>
            <a:r>
              <a:rPr lang="en-US" b="1" dirty="0" err="1" smtClean="0"/>
              <a:t>als</a:t>
            </a:r>
            <a:r>
              <a:rPr lang="en-US" b="1" dirty="0" smtClean="0"/>
              <a:t> we </a:t>
            </a:r>
            <a:r>
              <a:rPr lang="en-US" b="1" dirty="0" err="1" smtClean="0"/>
              <a:t>drie</a:t>
            </a:r>
            <a:r>
              <a:rPr lang="en-US" b="1" dirty="0" smtClean="0"/>
              <a:t> </a:t>
            </a:r>
            <a:r>
              <a:rPr lang="en-US" b="1" dirty="0" err="1" smtClean="0"/>
              <a:t>krachten</a:t>
            </a:r>
            <a:r>
              <a:rPr lang="en-US" b="1" dirty="0" smtClean="0"/>
              <a:t> op </a:t>
            </a:r>
            <a:r>
              <a:rPr lang="en-US" b="1" dirty="0" err="1" smtClean="0"/>
              <a:t>een</a:t>
            </a:r>
            <a:r>
              <a:rPr lang="en-US" b="1" dirty="0" smtClean="0"/>
              <a:t> ring </a:t>
            </a:r>
            <a:r>
              <a:rPr lang="en-US" b="1" dirty="0" err="1" smtClean="0"/>
              <a:t>uitoefenen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r>
              <a:rPr lang="en-US" sz="2400" b="1" dirty="0" err="1" smtClean="0"/>
              <a:t>Nodig</a:t>
            </a:r>
            <a:r>
              <a:rPr lang="en-US" sz="2400" b="1" dirty="0" smtClean="0"/>
              <a:t>:</a:t>
            </a:r>
          </a:p>
          <a:p>
            <a:pPr lvl="1"/>
            <a:r>
              <a:rPr lang="en-US" sz="2400" dirty="0" err="1" smtClean="0"/>
              <a:t>Drie</a:t>
            </a:r>
            <a:r>
              <a:rPr lang="en-US" sz="2400" dirty="0" smtClean="0"/>
              <a:t> </a:t>
            </a:r>
            <a:r>
              <a:rPr lang="en-US" sz="2400" dirty="0" err="1" smtClean="0"/>
              <a:t>krachtmeters</a:t>
            </a:r>
            <a:endParaRPr lang="en-US" sz="2400" dirty="0" smtClean="0"/>
          </a:p>
          <a:p>
            <a:pPr lvl="1"/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 smtClean="0"/>
              <a:t>ringetje</a:t>
            </a:r>
            <a:endParaRPr lang="en-US" sz="2400" dirty="0" smtClean="0"/>
          </a:p>
          <a:p>
            <a:pPr lvl="1"/>
            <a:r>
              <a:rPr lang="en-US" sz="2400" dirty="0" err="1" smtClean="0"/>
              <a:t>Drie</a:t>
            </a:r>
            <a:r>
              <a:rPr lang="en-US" sz="2400" dirty="0" smtClean="0"/>
              <a:t> </a:t>
            </a:r>
            <a:r>
              <a:rPr lang="en-US" sz="2400" dirty="0" err="1" smtClean="0"/>
              <a:t>vellen</a:t>
            </a:r>
            <a:r>
              <a:rPr lang="en-US" sz="2400" dirty="0" smtClean="0"/>
              <a:t> </a:t>
            </a:r>
            <a:r>
              <a:rPr lang="en-US" sz="2400" dirty="0" err="1" smtClean="0"/>
              <a:t>papier</a:t>
            </a:r>
            <a:endParaRPr lang="en-US" sz="2400" dirty="0"/>
          </a:p>
          <a:p>
            <a:pPr lvl="1"/>
            <a:r>
              <a:rPr lang="en-US" sz="2400" dirty="0" err="1" smtClean="0"/>
              <a:t>Geodriehoek</a:t>
            </a:r>
            <a:endParaRPr lang="en-US" sz="2400" dirty="0"/>
          </a:p>
          <a:p>
            <a:pPr lvl="1"/>
            <a:r>
              <a:rPr lang="en-US" sz="2400" dirty="0" err="1" smtClean="0"/>
              <a:t>Potloden</a:t>
            </a:r>
            <a:endParaRPr lang="en-US" sz="2400" dirty="0" smtClean="0"/>
          </a:p>
          <a:p>
            <a:pPr marL="457200" lvl="1" indent="0">
              <a:buNone/>
            </a:pPr>
            <a:endParaRPr lang="en-US" sz="1300" dirty="0" smtClean="0"/>
          </a:p>
          <a:p>
            <a:r>
              <a:rPr lang="en-US" dirty="0" err="1" smtClean="0"/>
              <a:t>Inleveren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sz="1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i="1" dirty="0" err="1" smtClean="0">
                <a:solidFill>
                  <a:srgbClr val="7030A0"/>
                </a:solidFill>
              </a:rPr>
              <a:t>Klaar</a:t>
            </a:r>
            <a:r>
              <a:rPr lang="en-US" i="1" dirty="0">
                <a:solidFill>
                  <a:srgbClr val="7030A0"/>
                </a:solidFill>
              </a:rPr>
              <a:t>? </a:t>
            </a:r>
            <a:r>
              <a:rPr lang="en-US" i="1" dirty="0" smtClean="0">
                <a:solidFill>
                  <a:srgbClr val="7030A0"/>
                </a:solidFill>
              </a:rPr>
              <a:t>Lees </a:t>
            </a:r>
            <a:r>
              <a:rPr lang="en-US" i="1" dirty="0" err="1" smtClean="0">
                <a:solidFill>
                  <a:srgbClr val="7030A0"/>
                </a:solidFill>
              </a:rPr>
              <a:t>blz</a:t>
            </a:r>
            <a:r>
              <a:rPr lang="en-US" i="1" dirty="0" smtClean="0">
                <a:solidFill>
                  <a:srgbClr val="7030A0"/>
                </a:solidFill>
              </a:rPr>
              <a:t>. 158 en </a:t>
            </a:r>
            <a:r>
              <a:rPr lang="en-US" i="1" dirty="0" err="1" smtClean="0">
                <a:solidFill>
                  <a:srgbClr val="7030A0"/>
                </a:solidFill>
              </a:rPr>
              <a:t>maak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opgave</a:t>
            </a:r>
            <a:r>
              <a:rPr lang="en-US" i="1" dirty="0" smtClean="0">
                <a:solidFill>
                  <a:srgbClr val="7030A0"/>
                </a:solidFill>
              </a:rPr>
              <a:t> 51, 52, 55</a:t>
            </a:r>
            <a:endParaRPr lang="en-US" i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</p:txBody>
      </p:sp>
      <p:pic>
        <p:nvPicPr>
          <p:cNvPr id="4" name="Afbeelding 3" descr="C:\Documents and Settings\A. Groenewold\Bureaublad\Nieuwe map (3)\figurenbestanden Eef\H4 Werkbladen png\Newt4-4H-04-03-wb 41-figuur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078605" cy="3138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8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4.3 </a:t>
            </a:r>
            <a:r>
              <a:rPr lang="en-US" dirty="0" err="1"/>
              <a:t>Krachten</a:t>
            </a:r>
            <a:r>
              <a:rPr lang="en-US" dirty="0"/>
              <a:t> </a:t>
            </a:r>
            <a:r>
              <a:rPr lang="en-US" dirty="0" err="1"/>
              <a:t>samenstellen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Huiswerk)</a:t>
            </a:r>
          </a:p>
          <a:p>
            <a:pPr>
              <a:buFontTx/>
              <a:buChar char="-"/>
            </a:pPr>
            <a:r>
              <a:rPr lang="nl-NL" i="1" dirty="0" smtClean="0"/>
              <a:t>Lees </a:t>
            </a:r>
            <a:r>
              <a:rPr lang="nl-NL" i="1" dirty="0" err="1" smtClean="0"/>
              <a:t>blz</a:t>
            </a:r>
            <a:r>
              <a:rPr lang="nl-NL" i="1" dirty="0" smtClean="0"/>
              <a:t> </a:t>
            </a:r>
            <a:r>
              <a:rPr lang="nl-NL" i="1" dirty="0" smtClean="0"/>
              <a:t>158</a:t>
            </a:r>
          </a:p>
          <a:p>
            <a:pPr>
              <a:buFontTx/>
              <a:buChar char="-"/>
            </a:pPr>
            <a:r>
              <a:rPr lang="nl-NL" i="1" dirty="0" smtClean="0"/>
              <a:t>Opgave </a:t>
            </a:r>
            <a:r>
              <a:rPr lang="nl-NL" i="1" dirty="0" smtClean="0"/>
              <a:t>51, 52, 55, 61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8738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we </a:t>
            </a:r>
            <a:r>
              <a:rPr lang="en-US" dirty="0" err="1" smtClean="0"/>
              <a:t>doen</a:t>
            </a:r>
            <a:r>
              <a:rPr lang="en-US" dirty="0" smtClean="0"/>
              <a:t>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Presentatie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breinbreker</a:t>
            </a:r>
            <a:r>
              <a:rPr lang="en-US" b="1" dirty="0" smtClean="0">
                <a:solidFill>
                  <a:srgbClr val="002060"/>
                </a:solidFill>
              </a:rPr>
              <a:t> ‘</a:t>
            </a:r>
            <a:r>
              <a:rPr lang="en-US" b="1" dirty="0" err="1" smtClean="0">
                <a:solidFill>
                  <a:srgbClr val="002060"/>
                </a:solidFill>
              </a:rPr>
              <a:t>paard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</a:p>
          <a:p>
            <a:r>
              <a:rPr lang="en-US" b="1" smtClean="0"/>
              <a:t>Krachten</a:t>
            </a:r>
            <a:r>
              <a:rPr lang="en-US" b="1" dirty="0" smtClean="0"/>
              <a:t> </a:t>
            </a:r>
            <a:r>
              <a:rPr lang="en-US" b="1" dirty="0" err="1" smtClean="0"/>
              <a:t>samenstellen</a:t>
            </a:r>
            <a:endParaRPr lang="en-US" b="1" dirty="0" smtClean="0"/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arallelogramconstructie</a:t>
            </a:r>
            <a:endParaRPr lang="en-US" dirty="0" smtClean="0"/>
          </a:p>
          <a:p>
            <a:r>
              <a:rPr lang="en-US" b="1" dirty="0" smtClean="0"/>
              <a:t>Practicum ‘</a:t>
            </a:r>
            <a:r>
              <a:rPr lang="en-US" b="1" dirty="0" err="1" smtClean="0"/>
              <a:t>ringtrekken</a:t>
            </a:r>
            <a:r>
              <a:rPr lang="en-US" b="1" dirty="0" smtClean="0"/>
              <a:t> met </a:t>
            </a:r>
            <a:r>
              <a:rPr lang="en-US" b="1" dirty="0" err="1" smtClean="0"/>
              <a:t>krachtmeters</a:t>
            </a:r>
            <a:r>
              <a:rPr lang="en-US" b="1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5019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krachten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85293"/>
            <a:ext cx="5192129" cy="4212059"/>
          </a:xfrm>
        </p:spPr>
      </p:pic>
      <p:sp>
        <p:nvSpPr>
          <p:cNvPr id="5" name="Ovaal 4"/>
          <p:cNvSpPr/>
          <p:nvPr/>
        </p:nvSpPr>
        <p:spPr>
          <a:xfrm>
            <a:off x="6012160" y="1196752"/>
            <a:ext cx="3071284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/>
          <p:cNvCxnSpPr/>
          <p:nvPr/>
        </p:nvCxnSpPr>
        <p:spPr>
          <a:xfrm flipH="1" flipV="1">
            <a:off x="3258141" y="4241317"/>
            <a:ext cx="1440160" cy="43204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3347864" y="4967419"/>
            <a:ext cx="1440160" cy="445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419148" y="139110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Ik ga mooi niet lopen!</a:t>
            </a:r>
          </a:p>
          <a:p>
            <a:r>
              <a:rPr lang="nl-NL" b="1" dirty="0" smtClean="0"/>
              <a:t>Ik kom toch niet vooruit, want de kar trekt even hard terug!</a:t>
            </a:r>
          </a:p>
        </p:txBody>
      </p:sp>
      <p:sp>
        <p:nvSpPr>
          <p:cNvPr id="12" name="Ovaal 11"/>
          <p:cNvSpPr/>
          <p:nvPr/>
        </p:nvSpPr>
        <p:spPr>
          <a:xfrm>
            <a:off x="5508104" y="3140968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6244952" y="270892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5868144" y="2985661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3500264" y="5785880"/>
            <a:ext cx="2015393" cy="66256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 flipV="1">
            <a:off x="1555372" y="4737452"/>
            <a:ext cx="568356" cy="2299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4772930" y="5210036"/>
            <a:ext cx="253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rgbClr val="FF0000"/>
                </a:solidFill>
              </a:rPr>
              <a:t>F</a:t>
            </a:r>
            <a:r>
              <a:rPr lang="nl-NL" sz="2800" b="1" baseline="-25000" dirty="0" err="1" smtClean="0">
                <a:solidFill>
                  <a:srgbClr val="FF0000"/>
                </a:solidFill>
              </a:rPr>
              <a:t>vw</a:t>
            </a:r>
            <a:r>
              <a:rPr lang="nl-NL" sz="2800" b="1" baseline="-25000" dirty="0" smtClean="0">
                <a:solidFill>
                  <a:srgbClr val="FF0000"/>
                </a:solidFill>
              </a:rPr>
              <a:t>, van paard op kar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2882343" y="5236348"/>
            <a:ext cx="13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nl-NL" sz="28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vw</a:t>
            </a:r>
            <a:r>
              <a:rPr lang="nl-NL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, paard</a:t>
            </a:r>
            <a:endParaRPr lang="nl-N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8" name="Rechte verbindingslijn met pijl 37"/>
          <p:cNvCxnSpPr/>
          <p:nvPr/>
        </p:nvCxnSpPr>
        <p:spPr>
          <a:xfrm flipH="1" flipV="1">
            <a:off x="457200" y="5297728"/>
            <a:ext cx="568356" cy="2299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/>
          <p:cNvSpPr txBox="1"/>
          <p:nvPr/>
        </p:nvSpPr>
        <p:spPr>
          <a:xfrm>
            <a:off x="419325" y="5464218"/>
            <a:ext cx="253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rgbClr val="FF0000"/>
                </a:solidFill>
              </a:rPr>
              <a:t>F</a:t>
            </a:r>
            <a:r>
              <a:rPr lang="nl-NL" sz="2800" b="1" baseline="-25000" dirty="0" err="1" smtClean="0">
                <a:solidFill>
                  <a:srgbClr val="FF0000"/>
                </a:solidFill>
              </a:rPr>
              <a:t>rolwrijving</a:t>
            </a:r>
            <a:r>
              <a:rPr lang="nl-NL" sz="2800" b="1" baseline="-25000" dirty="0" smtClean="0">
                <a:solidFill>
                  <a:srgbClr val="FF0000"/>
                </a:solidFill>
              </a:rPr>
              <a:t>, op kar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6228184" y="3356992"/>
            <a:ext cx="283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7030A0"/>
                </a:solidFill>
              </a:rPr>
              <a:t>Welke denkfout maakt het paard?</a:t>
            </a:r>
            <a:endParaRPr lang="nl-NL" sz="2800" b="1" dirty="0">
              <a:solidFill>
                <a:srgbClr val="7030A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772930" y="4509120"/>
            <a:ext cx="2535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nl-NL" sz="28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trek</a:t>
            </a:r>
            <a:r>
              <a:rPr lang="nl-NL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, van kar op paard</a:t>
            </a:r>
            <a:endParaRPr lang="nl-N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9" grpId="0"/>
      <p:bldP spid="41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4.2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krachten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u="sng" dirty="0" smtClean="0"/>
              <a:t>De drie wetten van Newton</a:t>
            </a:r>
          </a:p>
          <a:p>
            <a:pPr marL="514350" indent="-514350">
              <a:buAutoNum type="arabicParenR"/>
            </a:pPr>
            <a:r>
              <a:rPr lang="nl-NL" b="1" dirty="0" err="1" smtClean="0"/>
              <a:t>F</a:t>
            </a:r>
            <a:r>
              <a:rPr lang="nl-NL" b="1" baseline="-25000" dirty="0" err="1" smtClean="0"/>
              <a:t>netto</a:t>
            </a:r>
            <a:r>
              <a:rPr lang="nl-NL" b="1" dirty="0" smtClean="0"/>
              <a:t> = 0</a:t>
            </a:r>
          </a:p>
          <a:p>
            <a:pPr marL="0" indent="0">
              <a:buNone/>
            </a:pPr>
            <a:r>
              <a:rPr lang="nl-NL" b="1" dirty="0">
                <a:sym typeface="Wingdings" panose="05000000000000000000" pitchFamily="2" charset="2"/>
              </a:rPr>
              <a:t>	</a:t>
            </a:r>
            <a:r>
              <a:rPr lang="nl-NL" b="1" dirty="0" smtClean="0">
                <a:sym typeface="Wingdings" panose="05000000000000000000" pitchFamily="2" charset="2"/>
              </a:rPr>
              <a:t> v = constant of nul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2) </a:t>
            </a:r>
            <a:r>
              <a:rPr lang="nl-NL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nl-NL" b="1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netto</a:t>
            </a: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= m ∙ a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Grote m geeft kleine a bij zelfde F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3) F</a:t>
            </a:r>
            <a:r>
              <a:rPr lang="nl-NL" b="1" baseline="-25000" dirty="0">
                <a:solidFill>
                  <a:srgbClr val="7030A0"/>
                </a:solidFill>
                <a:sym typeface="Wingdings" panose="05000000000000000000" pitchFamily="2" charset="2"/>
              </a:rPr>
              <a:t>A</a:t>
            </a:r>
            <a:r>
              <a:rPr lang="nl-NL" b="1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 op B</a:t>
            </a:r>
            <a:r>
              <a:rPr lang="nl-NL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= - F</a:t>
            </a:r>
            <a:r>
              <a:rPr lang="nl-NL" b="1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B op A   </a:t>
            </a:r>
            <a:r>
              <a:rPr lang="nl-NL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(krachtenpaar)</a:t>
            </a:r>
            <a:endParaRPr lang="nl-NL" b="1" baseline="-25000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b="1" baseline="-25000" dirty="0">
                <a:solidFill>
                  <a:srgbClr val="7030A0"/>
                </a:solidFill>
                <a:sym typeface="Wingdings" panose="05000000000000000000" pitchFamily="2" charset="2"/>
              </a:rPr>
              <a:t>	</a:t>
            </a:r>
            <a:r>
              <a:rPr lang="nl-NL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Actie = - Reactie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89" y="5130188"/>
            <a:ext cx="2286000" cy="1714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krachten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85293"/>
            <a:ext cx="5192129" cy="4212059"/>
          </a:xfrm>
        </p:spPr>
      </p:pic>
      <p:cxnSp>
        <p:nvCxnSpPr>
          <p:cNvPr id="7" name="Rechte verbindingslijn met pijl 6"/>
          <p:cNvCxnSpPr/>
          <p:nvPr/>
        </p:nvCxnSpPr>
        <p:spPr>
          <a:xfrm flipH="1" flipV="1">
            <a:off x="3258141" y="4241317"/>
            <a:ext cx="1440160" cy="43204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3347864" y="4967419"/>
            <a:ext cx="1440160" cy="445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3500264" y="5785880"/>
            <a:ext cx="2015393" cy="66256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 flipV="1">
            <a:off x="1555372" y="4737452"/>
            <a:ext cx="568356" cy="2299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4772930" y="5210036"/>
            <a:ext cx="253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rgbClr val="FF0000"/>
                </a:solidFill>
              </a:rPr>
              <a:t>F</a:t>
            </a:r>
            <a:r>
              <a:rPr lang="nl-NL" sz="2800" b="1" baseline="-25000" dirty="0" err="1" smtClean="0">
                <a:solidFill>
                  <a:srgbClr val="FF0000"/>
                </a:solidFill>
              </a:rPr>
              <a:t>vw</a:t>
            </a:r>
            <a:r>
              <a:rPr lang="nl-NL" sz="2800" b="1" baseline="-25000" dirty="0" smtClean="0">
                <a:solidFill>
                  <a:srgbClr val="FF0000"/>
                </a:solidFill>
              </a:rPr>
              <a:t>, van paard op kar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2882343" y="5236348"/>
            <a:ext cx="13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nl-NL" sz="28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vw</a:t>
            </a:r>
            <a:r>
              <a:rPr lang="nl-NL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, paard</a:t>
            </a:r>
            <a:endParaRPr lang="nl-N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4772930" y="4509120"/>
            <a:ext cx="2535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nl-NL" sz="28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trek</a:t>
            </a:r>
            <a:r>
              <a:rPr lang="nl-NL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, van kar op paard</a:t>
            </a:r>
            <a:endParaRPr lang="nl-N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8" name="Rechte verbindingslijn met pijl 37"/>
          <p:cNvCxnSpPr/>
          <p:nvPr/>
        </p:nvCxnSpPr>
        <p:spPr>
          <a:xfrm flipH="1" flipV="1">
            <a:off x="457200" y="5297728"/>
            <a:ext cx="568356" cy="2299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/>
          <p:cNvSpPr txBox="1"/>
          <p:nvPr/>
        </p:nvSpPr>
        <p:spPr>
          <a:xfrm>
            <a:off x="419325" y="5464218"/>
            <a:ext cx="253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rgbClr val="FF0000"/>
                </a:solidFill>
              </a:rPr>
              <a:t>F</a:t>
            </a:r>
            <a:r>
              <a:rPr lang="nl-NL" sz="2800" b="1" baseline="-25000" dirty="0" err="1" smtClean="0">
                <a:solidFill>
                  <a:srgbClr val="FF0000"/>
                </a:solidFill>
              </a:rPr>
              <a:t>rolwrijving</a:t>
            </a:r>
            <a:r>
              <a:rPr lang="nl-NL" sz="2800" b="1" baseline="-25000" dirty="0" smtClean="0">
                <a:solidFill>
                  <a:srgbClr val="FF0000"/>
                </a:solidFill>
              </a:rPr>
              <a:t>, op kar</a:t>
            </a:r>
            <a:endParaRPr lang="nl-NL" sz="2800" b="1" dirty="0">
              <a:solidFill>
                <a:srgbClr val="FF0000"/>
              </a:solidFill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7638455" y="2780928"/>
            <a:ext cx="134618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6583395" y="2481515"/>
            <a:ext cx="1055060" cy="13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H="1">
            <a:off x="5868144" y="2481514"/>
            <a:ext cx="698974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 flipH="1">
            <a:off x="6588224" y="2780928"/>
            <a:ext cx="1022746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7766545" y="2833772"/>
            <a:ext cx="13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nl-NL" sz="28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vw</a:t>
            </a:r>
            <a:r>
              <a:rPr lang="nl-NL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, paard</a:t>
            </a:r>
            <a:endParaRPr lang="nl-N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6755148" y="1886286"/>
            <a:ext cx="10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FF0000"/>
                </a:solidFill>
              </a:rPr>
              <a:t>F</a:t>
            </a:r>
            <a:r>
              <a:rPr lang="nl-NL" sz="2800" b="1" baseline="-25000" dirty="0" err="1" smtClean="0">
                <a:solidFill>
                  <a:srgbClr val="FF0000"/>
                </a:solidFill>
              </a:rPr>
              <a:t>vw</a:t>
            </a:r>
            <a:r>
              <a:rPr lang="nl-NL" sz="2800" b="1" baseline="-25000" dirty="0" smtClean="0">
                <a:solidFill>
                  <a:srgbClr val="FF0000"/>
                </a:solidFill>
              </a:rPr>
              <a:t>, kar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5715392" y="1936762"/>
            <a:ext cx="94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FF0000"/>
                </a:solidFill>
              </a:rPr>
              <a:t>F</a:t>
            </a:r>
            <a:r>
              <a:rPr lang="nl-NL" sz="2800" b="1" baseline="-25000" dirty="0" err="1" smtClean="0">
                <a:solidFill>
                  <a:srgbClr val="FF0000"/>
                </a:solidFill>
              </a:rPr>
              <a:t>w</a:t>
            </a:r>
            <a:r>
              <a:rPr lang="nl-NL" sz="2800" b="1" baseline="-25000" dirty="0" smtClean="0">
                <a:solidFill>
                  <a:srgbClr val="FF0000"/>
                </a:solidFill>
              </a:rPr>
              <a:t>, kar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6054887" y="2761764"/>
            <a:ext cx="146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nl-NL" sz="28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trek</a:t>
            </a:r>
            <a:r>
              <a:rPr lang="nl-NL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paard</a:t>
            </a:r>
            <a:endParaRPr lang="nl-N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6466188" y="3573016"/>
            <a:ext cx="19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>
                <a:sym typeface="Wingdings" panose="05000000000000000000" pitchFamily="2" charset="2"/>
              </a:rPr>
              <a:t>F</a:t>
            </a:r>
            <a:r>
              <a:rPr lang="nl-NL" sz="2800" b="1" baseline="-25000" dirty="0" err="1">
                <a:sym typeface="Wingdings" panose="05000000000000000000" pitchFamily="2" charset="2"/>
              </a:rPr>
              <a:t>netto</a:t>
            </a:r>
            <a:r>
              <a:rPr lang="nl-NL" sz="2800" b="1" dirty="0">
                <a:sym typeface="Wingdings" panose="05000000000000000000" pitchFamily="2" charset="2"/>
              </a:rPr>
              <a:t> = m ∙ </a:t>
            </a:r>
            <a:r>
              <a:rPr lang="nl-NL" sz="2800" b="1" dirty="0" smtClean="0">
                <a:sym typeface="Wingdings" panose="05000000000000000000" pitchFamily="2" charset="2"/>
              </a:rPr>
              <a:t>a</a:t>
            </a:r>
            <a:endParaRPr lang="nl-NL" sz="2800" b="1" dirty="0">
              <a:sym typeface="Wingdings" panose="05000000000000000000" pitchFamily="2" charset="2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5947904" y="4128397"/>
            <a:ext cx="3082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ym typeface="Wingdings" panose="05000000000000000000" pitchFamily="2" charset="2"/>
              </a:rPr>
              <a:t>En met een olifant?</a:t>
            </a:r>
            <a:endParaRPr lang="nl-NL" sz="2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31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4.3 </a:t>
            </a:r>
            <a:r>
              <a:rPr lang="en-US" dirty="0" err="1" smtClean="0"/>
              <a:t>Krachten</a:t>
            </a:r>
            <a:r>
              <a:rPr lang="en-US" dirty="0" smtClean="0"/>
              <a:t> </a:t>
            </a:r>
            <a:r>
              <a:rPr lang="en-US" dirty="0" err="1" smtClean="0"/>
              <a:t>samenstellen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 smtClean="0">
              <a:hlinkClick r:id=""/>
            </a:endParaRPr>
          </a:p>
          <a:p>
            <a:pPr marL="0" indent="0">
              <a:buNone/>
            </a:pPr>
            <a:endParaRPr lang="en-US" sz="1800" dirty="0" smtClean="0">
              <a:hlinkClick r:id="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 smtClean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 smtClean="0">
              <a:hlinkClick r:id=""/>
            </a:endParaRPr>
          </a:p>
          <a:p>
            <a:pPr marL="0" indent="0">
              <a:buNone/>
            </a:pPr>
            <a:endParaRPr lang="en-US" sz="1800" dirty="0" smtClean="0">
              <a:hlinkClick r:id="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 smtClean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 smtClean="0">
              <a:hlinkClick r:id="rId3"/>
            </a:endParaRPr>
          </a:p>
          <a:p>
            <a:pPr marL="0" indent="0">
              <a:buNone/>
            </a:pPr>
            <a:r>
              <a:rPr lang="en-US" sz="1800" dirty="0" smtClean="0"/>
              <a:t>	   </a:t>
            </a:r>
            <a:r>
              <a:rPr lang="en-US" sz="1800" b="1" dirty="0" smtClean="0"/>
              <a:t>Op de </a:t>
            </a:r>
            <a:r>
              <a:rPr lang="en-US" sz="1800" b="1" dirty="0" err="1" smtClean="0"/>
              <a:t>jongen</a:t>
            </a:r>
            <a:r>
              <a:rPr lang="en-US" sz="1800" b="1" dirty="0" smtClean="0"/>
              <a:t>		     	     Op het </a:t>
            </a:r>
            <a:r>
              <a:rPr lang="en-US" sz="1800" b="1" dirty="0" err="1" smtClean="0"/>
              <a:t>touw</a:t>
            </a:r>
            <a:r>
              <a:rPr lang="en-US" sz="1800" b="1" dirty="0" smtClean="0"/>
              <a:t>/de </a:t>
            </a:r>
            <a:r>
              <a:rPr lang="en-US" sz="1800" b="1" dirty="0" err="1" smtClean="0"/>
              <a:t>katrol</a:t>
            </a:r>
            <a:endParaRPr lang="en-US" sz="1800" b="1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www.youtube.com/watch?v=s7zWqWfdp4U</a:t>
            </a:r>
            <a:endParaRPr lang="en-US" sz="18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5" y="1484784"/>
            <a:ext cx="2967645" cy="40649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91" y="1484784"/>
            <a:ext cx="2967645" cy="40649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4" y="1484784"/>
            <a:ext cx="2967645" cy="40649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3" y="1484784"/>
            <a:ext cx="2967645" cy="40649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95" y="1484783"/>
            <a:ext cx="2967645" cy="406492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3"/>
            <a:ext cx="2967645" cy="406492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297088" y="3759931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 smtClean="0">
                <a:solidFill>
                  <a:srgbClr val="FF0000"/>
                </a:solidFill>
              </a:rPr>
              <a:t>F</a:t>
            </a:r>
            <a:r>
              <a:rPr lang="nl-NL" sz="3200" b="1" baseline="-25000" dirty="0" err="1" smtClean="0">
                <a:solidFill>
                  <a:srgbClr val="FF0000"/>
                </a:solidFill>
              </a:rPr>
              <a:t>z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339752" y="3007934"/>
            <a:ext cx="477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 smtClean="0">
                <a:solidFill>
                  <a:srgbClr val="FFC000"/>
                </a:solidFill>
              </a:rPr>
              <a:t>F</a:t>
            </a:r>
            <a:r>
              <a:rPr lang="nl-NL" sz="3200" b="1" baseline="-25000" dirty="0" err="1">
                <a:solidFill>
                  <a:srgbClr val="FFC000"/>
                </a:solidFill>
              </a:rPr>
              <a:t>s</a:t>
            </a:r>
            <a:endParaRPr lang="nl-NL" sz="3200" b="1" dirty="0">
              <a:solidFill>
                <a:srgbClr val="FFC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568813" y="2060848"/>
            <a:ext cx="477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 smtClean="0">
                <a:solidFill>
                  <a:srgbClr val="002060"/>
                </a:solidFill>
              </a:rPr>
              <a:t>F</a:t>
            </a:r>
            <a:r>
              <a:rPr lang="nl-NL" sz="3200" b="1" baseline="-25000" dirty="0" err="1">
                <a:solidFill>
                  <a:srgbClr val="002060"/>
                </a:solidFill>
              </a:rPr>
              <a:t>s</a:t>
            </a:r>
            <a:endParaRPr lang="nl-NL" sz="3200" b="1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308304" y="1512390"/>
            <a:ext cx="71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 smtClean="0">
                <a:solidFill>
                  <a:srgbClr val="00B0F0"/>
                </a:solidFill>
              </a:rPr>
              <a:t>F</a:t>
            </a:r>
            <a:r>
              <a:rPr lang="nl-NL" sz="3200" b="1" baseline="-25000" dirty="0" err="1" smtClean="0">
                <a:solidFill>
                  <a:srgbClr val="00B0F0"/>
                </a:solidFill>
              </a:rPr>
              <a:t>res</a:t>
            </a:r>
            <a:endParaRPr lang="nl-NL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4.3 </a:t>
            </a:r>
            <a:r>
              <a:rPr lang="en-US" dirty="0" err="1" smtClean="0"/>
              <a:t>Krachten</a:t>
            </a:r>
            <a:r>
              <a:rPr lang="en-US" dirty="0" smtClean="0"/>
              <a:t> </a:t>
            </a:r>
            <a:r>
              <a:rPr lang="en-US" dirty="0" err="1" smtClean="0"/>
              <a:t>samenstellen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www.youtube.com/watch?v=s7zWqWfdp4U</a:t>
            </a:r>
            <a:endParaRPr lang="en-US" sz="18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71403"/>
            <a:ext cx="2967645" cy="40649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71402"/>
            <a:ext cx="2967645" cy="406492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71402"/>
            <a:ext cx="2967645" cy="4064925"/>
          </a:xfrm>
          <a:prstGeom prst="rect">
            <a:avLst/>
          </a:prstGeom>
        </p:spPr>
      </p:pic>
      <p:cxnSp>
        <p:nvCxnSpPr>
          <p:cNvPr id="15" name="Rechte verbindingslijn 14"/>
          <p:cNvCxnSpPr/>
          <p:nvPr/>
        </p:nvCxnSpPr>
        <p:spPr>
          <a:xfrm>
            <a:off x="3203848" y="2148427"/>
            <a:ext cx="2135417" cy="174396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5368083" y="2315419"/>
            <a:ext cx="2156245" cy="69402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3189286" y="2170419"/>
            <a:ext cx="2145984" cy="660175"/>
          </a:xfrm>
          <a:prstGeom prst="line">
            <a:avLst/>
          </a:prstGeom>
          <a:ln w="38100">
            <a:solidFill>
              <a:srgbClr val="00B05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5364088" y="2819475"/>
            <a:ext cx="2919674" cy="268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5350587" y="2819475"/>
            <a:ext cx="2159485" cy="190619"/>
          </a:xfrm>
          <a:prstGeom prst="line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5436096" y="2896286"/>
            <a:ext cx="4210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b="1" dirty="0" err="1" smtClean="0"/>
              <a:t>F</a:t>
            </a:r>
            <a:r>
              <a:rPr lang="nl-NL" sz="2600" b="1" baseline="-25000" dirty="0" err="1" smtClean="0"/>
              <a:t>s</a:t>
            </a:r>
            <a:endParaRPr lang="nl-NL" sz="2600" b="1" dirty="0"/>
          </a:p>
        </p:txBody>
      </p:sp>
      <p:sp>
        <p:nvSpPr>
          <p:cNvPr id="53" name="Tekstvak 52"/>
          <p:cNvSpPr txBox="1"/>
          <p:nvPr/>
        </p:nvSpPr>
        <p:spPr>
          <a:xfrm>
            <a:off x="5436095" y="2322823"/>
            <a:ext cx="735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err="1" smtClean="0"/>
              <a:t>F</a:t>
            </a:r>
            <a:r>
              <a:rPr lang="nl-NL" sz="2600" b="1" baseline="-25000" dirty="0" err="1" smtClean="0"/>
              <a:t>res</a:t>
            </a:r>
            <a:endParaRPr lang="nl-NL" sz="2600" b="1" dirty="0"/>
          </a:p>
        </p:txBody>
      </p:sp>
      <p:sp>
        <p:nvSpPr>
          <p:cNvPr id="54" name="Tekstvak 53"/>
          <p:cNvSpPr txBox="1"/>
          <p:nvPr/>
        </p:nvSpPr>
        <p:spPr>
          <a:xfrm>
            <a:off x="6797531" y="2913530"/>
            <a:ext cx="10275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b="1" dirty="0" err="1" smtClean="0">
                <a:solidFill>
                  <a:srgbClr val="00B050"/>
                </a:solidFill>
              </a:rPr>
              <a:t>F</a:t>
            </a:r>
            <a:r>
              <a:rPr lang="nl-NL" sz="2600" b="1" baseline="-25000" dirty="0" err="1" smtClean="0">
                <a:solidFill>
                  <a:srgbClr val="00B050"/>
                </a:solidFill>
              </a:rPr>
              <a:t>s</a:t>
            </a:r>
            <a:r>
              <a:rPr lang="nl-NL" sz="2600" b="1" baseline="-25000" dirty="0" smtClean="0">
                <a:solidFill>
                  <a:srgbClr val="00B050"/>
                </a:solidFill>
              </a:rPr>
              <a:t>, kabel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2536363" y="2144469"/>
            <a:ext cx="10275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b="1" dirty="0" err="1" smtClean="0">
                <a:solidFill>
                  <a:srgbClr val="00B050"/>
                </a:solidFill>
              </a:rPr>
              <a:t>F</a:t>
            </a:r>
            <a:r>
              <a:rPr lang="nl-NL" sz="2600" b="1" baseline="-25000" dirty="0" err="1" smtClean="0">
                <a:solidFill>
                  <a:srgbClr val="00B050"/>
                </a:solidFill>
              </a:rPr>
              <a:t>s</a:t>
            </a:r>
            <a:r>
              <a:rPr lang="nl-NL" sz="2600" b="1" baseline="-25000" dirty="0" smtClean="0">
                <a:solidFill>
                  <a:srgbClr val="00B050"/>
                </a:solidFill>
              </a:rPr>
              <a:t>, kabel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342086" y="2276872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Parallelogram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43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4.3 </a:t>
            </a:r>
            <a:r>
              <a:rPr lang="en-US" dirty="0" err="1" smtClean="0"/>
              <a:t>Krachten</a:t>
            </a:r>
            <a:r>
              <a:rPr lang="en-US" dirty="0" smtClean="0"/>
              <a:t> </a:t>
            </a:r>
            <a:r>
              <a:rPr lang="en-US" dirty="0" err="1" smtClean="0"/>
              <a:t>samenstellen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400" b="1" dirty="0" err="1" smtClean="0"/>
              <a:t>Gewichtskracht</a:t>
            </a:r>
            <a:r>
              <a:rPr lang="en-US" sz="2400" b="1" dirty="0" smtClean="0"/>
              <a:t> op </a:t>
            </a:r>
            <a:r>
              <a:rPr lang="en-US" sz="2400" b="1" dirty="0" err="1" smtClean="0"/>
              <a:t>een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touw</a:t>
            </a:r>
            <a:r>
              <a:rPr lang="en-US" sz="2400" b="1" dirty="0" smtClean="0"/>
              <a:t>	2) </a:t>
            </a:r>
            <a:r>
              <a:rPr lang="en-US" sz="2400" b="1" dirty="0" err="1" smtClean="0"/>
              <a:t>Resultantekracht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omhoog</a:t>
            </a:r>
            <a:endParaRPr lang="en-US" sz="2400" b="1" dirty="0" smtClean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2400" b="1" dirty="0" smtClean="0"/>
              <a:t>3)    </a:t>
            </a:r>
            <a:r>
              <a:rPr lang="en-US" sz="2400" b="1" dirty="0" err="1" smtClean="0"/>
              <a:t>Teken</a:t>
            </a:r>
            <a:r>
              <a:rPr lang="en-US" sz="2400" b="1" dirty="0" smtClean="0"/>
              <a:t> parallelogram		4) </a:t>
            </a:r>
            <a:r>
              <a:rPr lang="en-US" sz="2400" b="1" dirty="0" err="1" smtClean="0"/>
              <a:t>Teken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Spankrachten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6476190" cy="368495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0" y="31730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1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3367618" y="31730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2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0" y="50859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3</a:t>
            </a:r>
            <a:endParaRPr lang="nl-NL" sz="24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3367618" y="50859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849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Krachten</a:t>
            </a:r>
            <a:r>
              <a:rPr lang="en-US" dirty="0"/>
              <a:t> </a:t>
            </a:r>
            <a:r>
              <a:rPr lang="en-US" dirty="0" err="1"/>
              <a:t>samenstellen</a:t>
            </a:r>
            <a:endParaRPr lang="es-MX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52975"/>
            <a:ext cx="6705600" cy="4953762"/>
          </a:xfrm>
        </p:spPr>
      </p:pic>
      <p:sp>
        <p:nvSpPr>
          <p:cNvPr id="7" name="Tekstvak 6"/>
          <p:cNvSpPr txBox="1"/>
          <p:nvPr/>
        </p:nvSpPr>
        <p:spPr>
          <a:xfrm>
            <a:off x="1512027" y="3717032"/>
            <a:ext cx="43561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De massa van het blokje is 55,0 g</a:t>
            </a:r>
          </a:p>
          <a:p>
            <a:r>
              <a:rPr lang="nl-NL" sz="2200" dirty="0" smtClean="0"/>
              <a:t>De hoek die de touwen maken is 97°</a:t>
            </a:r>
          </a:p>
          <a:p>
            <a:r>
              <a:rPr lang="nl-NL" sz="2200" dirty="0" smtClean="0"/>
              <a:t>De hoek tussen het rechtertouw en de gewichtskracht </a:t>
            </a:r>
            <a:r>
              <a:rPr lang="nl-NL" sz="2200" dirty="0" err="1" smtClean="0"/>
              <a:t>F</a:t>
            </a:r>
            <a:r>
              <a:rPr lang="nl-NL" sz="2200" baseline="-25000" dirty="0" err="1" smtClean="0"/>
              <a:t>g</a:t>
            </a:r>
            <a:r>
              <a:rPr lang="nl-NL" sz="2200" dirty="0" smtClean="0"/>
              <a:t> is 146°</a:t>
            </a:r>
          </a:p>
          <a:p>
            <a:endParaRPr lang="nl-NL" sz="2200" dirty="0"/>
          </a:p>
          <a:p>
            <a:r>
              <a:rPr lang="nl-NL" sz="2600" b="1" dirty="0" smtClean="0"/>
              <a:t>Bepaal de spankrachten op het touw</a:t>
            </a:r>
            <a:endParaRPr lang="nl-NL" sz="26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4367263" y="6228020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i="1" dirty="0" smtClean="0">
                <a:solidFill>
                  <a:srgbClr val="7030A0"/>
                </a:solidFill>
              </a:rPr>
              <a:t>Klaar? Lees </a:t>
            </a:r>
            <a:r>
              <a:rPr lang="nl-NL" sz="2400" b="1" i="1" dirty="0" err="1" smtClean="0">
                <a:solidFill>
                  <a:srgbClr val="7030A0"/>
                </a:solidFill>
              </a:rPr>
              <a:t>blz</a:t>
            </a:r>
            <a:r>
              <a:rPr lang="nl-NL" sz="2400" b="1" i="1" dirty="0" smtClean="0">
                <a:solidFill>
                  <a:srgbClr val="7030A0"/>
                </a:solidFill>
              </a:rPr>
              <a:t> 158 en maak </a:t>
            </a:r>
            <a:r>
              <a:rPr lang="nl-NL" sz="2400" b="1" i="1" dirty="0" err="1" smtClean="0">
                <a:solidFill>
                  <a:srgbClr val="7030A0"/>
                </a:solidFill>
              </a:rPr>
              <a:t>opg</a:t>
            </a:r>
            <a:r>
              <a:rPr lang="nl-NL" sz="2400" b="1" i="1" dirty="0" smtClean="0">
                <a:solidFill>
                  <a:srgbClr val="7030A0"/>
                </a:solidFill>
              </a:rPr>
              <a:t> 51</a:t>
            </a:r>
            <a:endParaRPr lang="nl-NL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5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280</Words>
  <Application>Microsoft Office PowerPoint</Application>
  <PresentationFormat>Diavoorstelling (4:3)</PresentationFormat>
  <Paragraphs>102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H4 Sport en verkeer</vt:lpstr>
      <vt:lpstr>Wat gaan we doen?</vt:lpstr>
      <vt:lpstr>4.2 Soorten krachten</vt:lpstr>
      <vt:lpstr>4.2 Soorten krachten</vt:lpstr>
      <vt:lpstr>4.2 Soorten krachten</vt:lpstr>
      <vt:lpstr>4.3 Krachten samenstellen</vt:lpstr>
      <vt:lpstr>4.3 Krachten samenstellen</vt:lpstr>
      <vt:lpstr>4.3 Krachten samenstellen</vt:lpstr>
      <vt:lpstr>4.3 Krachten samenstellen</vt:lpstr>
      <vt:lpstr>Pract. Ringtrekken met Krachtmeters</vt:lpstr>
      <vt:lpstr>4.3 Krachten samenstellen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H3 Straling</dc:title>
  <dc:creator>Windows User</dc:creator>
  <cp:lastModifiedBy>Dennis Vos</cp:lastModifiedBy>
  <cp:revision>305</cp:revision>
  <dcterms:created xsi:type="dcterms:W3CDTF">2013-12-08T14:03:05Z</dcterms:created>
  <dcterms:modified xsi:type="dcterms:W3CDTF">2014-11-16T16:37:48Z</dcterms:modified>
</cp:coreProperties>
</file>